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7" r:id="rId8"/>
    <p:sldId id="262" r:id="rId9"/>
    <p:sldId id="268" r:id="rId10"/>
    <p:sldId id="269" r:id="rId11"/>
    <p:sldId id="275" r:id="rId12"/>
    <p:sldId id="266" r:id="rId13"/>
    <p:sldId id="270" r:id="rId14"/>
    <p:sldId id="271" r:id="rId15"/>
    <p:sldId id="274" r:id="rId16"/>
    <p:sldId id="272" r:id="rId17"/>
    <p:sldId id="273" r:id="rId18"/>
    <p:sldId id="265" r:id="rId19"/>
  </p:sldIdLst>
  <p:sldSz cx="12192000" cy="6858000"/>
  <p:notesSz cx="6858000" cy="9144000"/>
  <p:embeddedFontLst>
    <p:embeddedFont>
      <p:font typeface="Noto Sans CJK KR Regular" panose="020B0500000000000000" pitchFamily="34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2BC24F-C4CD-481E-80CF-0739BB06E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3478FA-CF1D-41FB-913C-CE8EFACFE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7BE893-CB16-46C3-A356-E0D274D5F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8A99B8-9B2E-4D60-9CD9-E28E18B92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F5EE2-BF55-40A3-A83A-A3A17FCF8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6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F4D379-7F4E-476F-907E-9C6D3FAB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92C956-0BC6-487D-B066-8B523BC27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706F9B-44CF-4CAE-B369-C9C0F2D61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24103-A154-4432-8EA2-A59A680CA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EF6A9-B33F-4206-8EDC-BEB390A8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04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4373E-C130-4BCB-BEC9-4D19F64CE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52FB84-35C2-4827-8C53-FE6259F21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6DCF1D-79DA-4CAE-BB09-E45EDFF2F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96E00-B91D-48E3-8AB5-3C001B04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789FB3-0A26-4FEA-A4B4-64597559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59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695A7-0A9C-49FB-A249-047A675ED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380496-A6C9-4D9A-AA2D-0B2111430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5B127-42AD-4299-A465-083A3B433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116A1-7C87-4ED2-A23B-53C4A81A8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4FBBB-2856-428F-9191-9FC46F527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803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77506-E93C-4413-86D6-B96A27419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1CBA73-1B38-491D-99A3-FEEA1AB2B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A20354-C574-450D-9EA9-B34B2F5AF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73898-0EDA-40E6-AE84-540DD587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4B73B7-6DF9-4F96-8BDE-D3909A0C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05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6D9B7D-6DFF-4DAD-97C5-F8D9DAB11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F81903-1D54-40C2-AA28-BE5E46C54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13E8DC-D814-43C0-86CE-88CD8B587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6CA890-03B6-4C79-A7BB-E36173713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7C7444-6A8F-4F51-9397-4387477E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D9E37E-CDC3-4175-9ECC-8DBFBF5A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222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C3CA8-3140-4D15-84BE-37497A96A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82F1FD-E1E2-4A88-BCCC-304BB60DD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ABD1A-E6E1-4260-B8CB-9B38FE4DC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89A4C4-6F37-472C-9D9E-621A351D6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FDF575-8DB6-4EFB-B2B0-0D8FD61F0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B58427-9522-4C07-8829-C9C2D02EB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3EFA817-343F-40B7-95D7-DE4717D2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CC0F55-B87D-45A8-9486-4A15CE45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915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8C6B7-FCBE-4D6E-8202-6C3A5EED2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4A53E8-3663-4F36-A3C1-06F9DB32E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1A879C-2C19-4255-9D6B-BDA40B42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7A60E1-1EF9-4A38-B92D-864DDE77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58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A38E58-5005-404D-8FDB-E10F38A78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0773D7-58BF-43E2-BD68-82946A7E5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2A8FAE-E102-403F-AF52-565A4876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02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8819A-555E-4325-A153-D8CEB8E16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F889AE-7D58-462C-B421-D16AFF4BC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87B766-27E4-4E42-80AC-DB437F11C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258439-8FF6-4766-AE83-FB59B3CCA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E56F1C-A658-4799-B537-C6EDEF5C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A40B64-9DC7-43D8-802F-B7BC4E05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6753F-BA0B-40A4-8BA3-7C77E4BB8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8CEE1E-6B88-4A33-80F5-0B239A97DE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200FCB-DBDB-435D-B9D9-E820CC1D8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657B4E-0B28-44E3-9330-93F1A394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F4AC13-66BC-4B08-BD4F-4E44C0AA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96BC1C-4C94-42D9-86E4-2E75305F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24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BA0A1F-F18D-442E-B0A7-1DD3A671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C7C8E2-3321-4738-AF45-12FAA9DED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4723C8-9DF0-4E6F-8C0C-772EE7A32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7C0EA28E-0A81-4FE5-9A60-1FB2AEB63588}" type="datetimeFigureOut">
              <a:rPr lang="ko-KR" altLang="en-US" smtClean="0"/>
              <a:pPr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00AF8C-E68F-439D-8684-6DF917FF2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F24A9-23C6-4523-ABBA-3F1FC539A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71ECA2F5-73FF-4AB4-B53A-534CC23FDA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752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AFB6A5-F7EB-48ED-B513-D23DDF7251B9}"/>
              </a:ext>
            </a:extLst>
          </p:cNvPr>
          <p:cNvSpPr txBox="1"/>
          <p:nvPr/>
        </p:nvSpPr>
        <p:spPr>
          <a:xfrm>
            <a:off x="860612" y="977153"/>
            <a:ext cx="74586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SAMSUNG CARD </a:t>
            </a:r>
          </a:p>
          <a:p>
            <a:r>
              <a:rPr lang="en-US" altLang="ko-KR" sz="4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COMPETITION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B15DA04-209F-4E27-8EE8-1FD91768774A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3D0663-9D74-4349-A2B8-E77D41B6CED8}"/>
              </a:ext>
            </a:extLst>
          </p:cNvPr>
          <p:cNvSpPr txBox="1"/>
          <p:nvPr/>
        </p:nvSpPr>
        <p:spPr>
          <a:xfrm>
            <a:off x="860612" y="4080355"/>
            <a:ext cx="3478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잡아야 할 변수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DFF26-18A1-4DA1-90C5-BCEEEC785B7C}"/>
              </a:ext>
            </a:extLst>
          </p:cNvPr>
          <p:cNvSpPr txBox="1"/>
          <p:nvPr/>
        </p:nvSpPr>
        <p:spPr>
          <a:xfrm>
            <a:off x="8818469" y="5157078"/>
            <a:ext cx="2746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팀</a:t>
            </a:r>
            <a:r>
              <a:rPr lang="en-US" altLang="ko-KR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4000" b="1" spc="-300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황창현</a:t>
            </a:r>
            <a:endParaRPr lang="ko-KR" altLang="en-US" sz="4000" b="1" spc="-3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6394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0FF49B-8EB3-4C02-A581-2016CDE5D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81" y="3429000"/>
            <a:ext cx="4205696" cy="298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CBA6EBD-D7C8-4553-B392-CCEBD4082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835" y="444313"/>
            <a:ext cx="4205695" cy="298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C8BDD9B-0B3D-4158-95F8-E462AA0790B9}"/>
              </a:ext>
            </a:extLst>
          </p:cNvPr>
          <p:cNvSpPr txBox="1"/>
          <p:nvPr/>
        </p:nvSpPr>
        <p:spPr>
          <a:xfrm>
            <a:off x="674282" y="1416777"/>
            <a:ext cx="133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test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4454A-0366-4D28-84AE-008E9B38DA96}"/>
              </a:ext>
            </a:extLst>
          </p:cNvPr>
          <p:cNvSpPr txBox="1"/>
          <p:nvPr/>
        </p:nvSpPr>
        <p:spPr>
          <a:xfrm>
            <a:off x="5625351" y="569869"/>
            <a:ext cx="186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 데이터 예측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F653EF-6241-49B2-9A06-37CA03E24D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863"/>
          <a:stretch/>
        </p:blipFill>
        <p:spPr>
          <a:xfrm>
            <a:off x="5625351" y="3761577"/>
            <a:ext cx="5957048" cy="25265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7CCA9B-6C26-4933-B699-C59E8F0A6910}"/>
              </a:ext>
            </a:extLst>
          </p:cNvPr>
          <p:cNvSpPr txBox="1"/>
          <p:nvPr/>
        </p:nvSpPr>
        <p:spPr>
          <a:xfrm>
            <a:off x="609601" y="569869"/>
            <a:ext cx="460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EDA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EBDDDC4-B0E0-4C89-BA3F-8DB80AF14BD3}"/>
              </a:ext>
            </a:extLst>
          </p:cNvPr>
          <p:cNvCxnSpPr>
            <a:cxnSpLocks/>
          </p:cNvCxnSpPr>
          <p:nvPr/>
        </p:nvCxnSpPr>
        <p:spPr>
          <a:xfrm>
            <a:off x="5351929" y="295835"/>
            <a:ext cx="0" cy="3307977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9997F06-E1A4-4299-B082-7FBF29FE6B96}"/>
              </a:ext>
            </a:extLst>
          </p:cNvPr>
          <p:cNvCxnSpPr>
            <a:cxnSpLocks/>
          </p:cNvCxnSpPr>
          <p:nvPr/>
        </p:nvCxnSpPr>
        <p:spPr>
          <a:xfrm>
            <a:off x="5328238" y="3603812"/>
            <a:ext cx="655127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FBCC6C2-3442-4423-82CD-90F2DD83DD5F}"/>
              </a:ext>
            </a:extLst>
          </p:cNvPr>
          <p:cNvSpPr txBox="1"/>
          <p:nvPr/>
        </p:nvSpPr>
        <p:spPr>
          <a:xfrm>
            <a:off x="5585382" y="1613490"/>
            <a:ext cx="186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auroc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: 0.91 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lift@20 : 3.67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201C3-72AC-4C49-A2F9-484058A79E22}"/>
              </a:ext>
            </a:extLst>
          </p:cNvPr>
          <p:cNvSpPr txBox="1"/>
          <p:nvPr/>
        </p:nvSpPr>
        <p:spPr>
          <a:xfrm>
            <a:off x="674281" y="1961223"/>
            <a:ext cx="186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auroc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: 0.79 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lift@20 : 2.78</a:t>
            </a:r>
          </a:p>
        </p:txBody>
      </p:sp>
    </p:spTree>
    <p:extLst>
      <p:ext uri="{BB962C8B-B14F-4D97-AF65-F5344CB8AC3E}">
        <p14:creationId xmlns:p14="http://schemas.microsoft.com/office/powerpoint/2010/main" val="1174902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042481-F6A4-47DF-9158-F177097175D3}"/>
              </a:ext>
            </a:extLst>
          </p:cNvPr>
          <p:cNvSpPr txBox="1"/>
          <p:nvPr/>
        </p:nvSpPr>
        <p:spPr>
          <a:xfrm>
            <a:off x="3768435" y="3047949"/>
            <a:ext cx="465512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만약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새로운 카드 이벤트를 한다면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(</a:t>
            </a:r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연관 변수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사용량을 유도하는 이벤트를 하거나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VAR167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연관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소비를 일정량 이상 충족하는 고객을 위해 새로운 카드를 내는 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F4F24-D67B-4655-8667-224AE59F28CE}"/>
              </a:ext>
            </a:extLst>
          </p:cNvPr>
          <p:cNvSpPr txBox="1"/>
          <p:nvPr/>
        </p:nvSpPr>
        <p:spPr>
          <a:xfrm>
            <a:off x="609601" y="1297407"/>
            <a:ext cx="108472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중요한 변수는 </a:t>
            </a:r>
            <a:endParaRPr lang="en-US" altLang="ko-KR" sz="32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32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VAR167 VAR 138 VAR103 VAR031 VAR017 VAR042 VAR036 VAR008 VAR010 VAR192 VAR062 . </a:t>
            </a:r>
          </a:p>
        </p:txBody>
      </p:sp>
    </p:spTree>
    <p:extLst>
      <p:ext uri="{BB962C8B-B14F-4D97-AF65-F5344CB8AC3E}">
        <p14:creationId xmlns:p14="http://schemas.microsoft.com/office/powerpoint/2010/main" val="3022359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5C3E55-61A6-4E8F-9455-5A524ADB9D19}"/>
              </a:ext>
            </a:extLst>
          </p:cNvPr>
          <p:cNvSpPr txBox="1"/>
          <p:nvPr/>
        </p:nvSpPr>
        <p:spPr>
          <a:xfrm>
            <a:off x="6221507" y="1424449"/>
            <a:ext cx="465512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 결과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gain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split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일때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비슷했는데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var 104 var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138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226 var025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중요 변수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top 5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였다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그래서 변수를 추측하기로 했다</a:t>
            </a:r>
            <a:r>
              <a:rPr lang="en-US" altLang="ko-KR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B91A96-740E-4A1B-8F38-2B50229E8513}"/>
              </a:ext>
            </a:extLst>
          </p:cNvPr>
          <p:cNvSpPr txBox="1"/>
          <p:nvPr/>
        </p:nvSpPr>
        <p:spPr>
          <a:xfrm>
            <a:off x="609602" y="1424449"/>
            <a:ext cx="46551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배경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모델의 정확도가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99%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면 좋겠지만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모델은 마케팅을 뒷받침해준다고 생각했다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분석결과로 보는 제안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변수 중요도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중요도의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gain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split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gain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정보이득 즉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어떤 변수로 인해 데이터가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갈릴 때 한번에 갈리면 좋다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split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나눈다는 뜻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즉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데이터를 분할 하는 횟수가 가장 많은 변수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그니까 핵심 변수는 뭐냐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이런뜻이다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5CC71A-34E2-4149-AFF0-20C0639E2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36" y="3867992"/>
            <a:ext cx="10838327" cy="41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80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B91A96-740E-4A1B-8F38-2B50229E8513}"/>
              </a:ext>
            </a:extLst>
          </p:cNvPr>
          <p:cNvSpPr txBox="1"/>
          <p:nvPr/>
        </p:nvSpPr>
        <p:spPr>
          <a:xfrm>
            <a:off x="609602" y="1424449"/>
            <a:ext cx="465512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추측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지금 까지 내가 봐온 분석에 쓰인 카드데이터는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업종명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이용건수 등 정수 및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문자형이었는데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범주형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(0,1)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일단 숫자는 특정 변수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(VAR)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증감율을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나타낸게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아닐까 생각했다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예로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전월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대비 음식점 이용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결제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증감 비율 같은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그래서 숫자형의 양수는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음수는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으로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변수의 의미를 바꿨다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EF8F1-47A8-4995-96B9-54D9955617DB}"/>
              </a:ext>
            </a:extLst>
          </p:cNvPr>
          <p:cNvSpPr txBox="1"/>
          <p:nvPr/>
        </p:nvSpPr>
        <p:spPr>
          <a:xfrm>
            <a:off x="5931379" y="1562948"/>
            <a:ext cx="5360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그러면 변수의 의미는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예로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이면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전월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전년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대비 이용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결제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증가한 변수 </a:t>
            </a:r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되는것이다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이렇게 접근했다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그리고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apriori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알고리즘으로 분석해봤다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현재 컴퓨터로 큰 데이터를 다루기가 불가능했다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일부만 추출했다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6774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E4ED9A-883F-4003-B2D4-6E531F143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59"/>
          <a:stretch/>
        </p:blipFill>
        <p:spPr>
          <a:xfrm>
            <a:off x="560293" y="1051563"/>
            <a:ext cx="11026589" cy="51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30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F2C3E5-4FCF-4D87-9A98-CC7C80709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92" y="465721"/>
            <a:ext cx="11203708" cy="592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437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interprete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F2C6E-8DE7-4309-A153-D19581B6ADDA}"/>
              </a:ext>
            </a:extLst>
          </p:cNvPr>
          <p:cNvSpPr txBox="1"/>
          <p:nvPr/>
        </p:nvSpPr>
        <p:spPr>
          <a:xfrm>
            <a:off x="609602" y="1424449"/>
            <a:ext cx="4655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itemsets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값들은 지지도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(support) 0.9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이상의 값들을 가진다는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같은 경우는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0.99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정말 온라인 가맹점을 이용하는 고객이든 아니든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값을 가졌다는 의미다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내가 해석한 변수에 따르면 전월대비 증가한 변수라는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외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AR103, VAR167, VAR003, VAR138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한번에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묶여있는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것의 의미는 이 넷의 지지도 즉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 데이터 중에서 저 넷이 같이 있을 비중이 크다는 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증가 할 때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VAR167,VAR138,VAR103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같이 증가했다는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F56B6-A522-4FF8-B773-05B41EBBB668}"/>
              </a:ext>
            </a:extLst>
          </p:cNvPr>
          <p:cNvSpPr txBox="1"/>
          <p:nvPr/>
        </p:nvSpPr>
        <p:spPr>
          <a:xfrm>
            <a:off x="6221507" y="1813173"/>
            <a:ext cx="465512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antecedents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먼저 라는 뜻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consequents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결과라는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향상도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(lift)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보면 먼저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VAR103,VAR167,VAR138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나오면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VAR104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 있을 경우가 높다는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향상도는 지지도가 낮을 수록 높고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신뢰도가 높을수록 높은데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마케팅 입장에서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지지도가 낮으면 의미가 없기 때문에 지지도가 높으면서 신뢰도가 더 높아야 비즈니스가 된다</a:t>
            </a:r>
            <a:r>
              <a:rPr lang="en-US" altLang="ko-KR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1841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Limit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F2C6E-8DE7-4309-A153-D19581B6ADDA}"/>
              </a:ext>
            </a:extLst>
          </p:cNvPr>
          <p:cNvSpPr txBox="1"/>
          <p:nvPr/>
        </p:nvSpPr>
        <p:spPr>
          <a:xfrm>
            <a:off x="609602" y="1424449"/>
            <a:ext cx="465512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한계점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방금 코드는 변수 중요도가 높은 상위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50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개의 데이터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중에서도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개만 가지고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쉽게말해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원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-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핫 인코딩과 같기 때문에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분석하는데 시간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오래걸린다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분석을 못한다</a:t>
            </a:r>
            <a:r>
              <a:rPr lang="en-US" altLang="ko-KR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en-US" altLang="ko-KR" sz="16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그래서 고객을 이용하는 고객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,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이용하지않는 고객으로 나눴지만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변수가 많아 규칙을 찾기가 어려웠다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변수의 의미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몰라 가정하는 수 밖에 없었다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B37359-51F0-4AA0-8740-CD4F1E397B03}"/>
              </a:ext>
            </a:extLst>
          </p:cNvPr>
          <p:cNvSpPr txBox="1"/>
          <p:nvPr/>
        </p:nvSpPr>
        <p:spPr>
          <a:xfrm>
            <a:off x="6364943" y="1424449"/>
            <a:ext cx="465512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로만 판단하는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apriori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알고리즘에서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판단을 단지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양수란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이유로 했기 때문에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0.0001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이므로 해석이 </a:t>
            </a:r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과대해석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될 수 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conviction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찾은 규칙이 얼마나 잘 못 됐을 까 하는 건데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conviction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대부분 높다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99589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3114F7-105F-4FDD-AE9A-C16D256272EB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2FB32-20EB-4EB0-87F6-1C13703E3554}"/>
              </a:ext>
            </a:extLst>
          </p:cNvPr>
          <p:cNvSpPr txBox="1"/>
          <p:nvPr/>
        </p:nvSpPr>
        <p:spPr>
          <a:xfrm>
            <a:off x="4343401" y="2967335"/>
            <a:ext cx="35051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감사합니다</a:t>
            </a:r>
            <a:endParaRPr lang="en-US" altLang="ko-KR" sz="5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307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E81B6B-E022-422A-A9E9-76984214BB7D}"/>
              </a:ext>
            </a:extLst>
          </p:cNvPr>
          <p:cNvSpPr txBox="1"/>
          <p:nvPr/>
        </p:nvSpPr>
        <p:spPr>
          <a:xfrm>
            <a:off x="6006354" y="2279795"/>
            <a:ext cx="3496236" cy="2541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Load, Data Browse</a:t>
            </a:r>
          </a:p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Data Cleaning</a:t>
            </a:r>
          </a:p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Data EDA</a:t>
            </a:r>
          </a:p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Baseline Model</a:t>
            </a:r>
          </a:p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Predict</a:t>
            </a:r>
          </a:p>
          <a:p>
            <a:pPr>
              <a:lnSpc>
                <a:spcPct val="150000"/>
              </a:lnSpc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AFACE4-E24B-44B9-8690-C476DB9F154A}"/>
              </a:ext>
            </a:extLst>
          </p:cNvPr>
          <p:cNvSpPr txBox="1"/>
          <p:nvPr/>
        </p:nvSpPr>
        <p:spPr>
          <a:xfrm>
            <a:off x="2075330" y="3044278"/>
            <a:ext cx="19274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index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4D596-9333-4EE1-A25B-AE203169AFDD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2618E9-0C92-4402-8E0B-7A31D2FBD263}"/>
              </a:ext>
            </a:extLst>
          </p:cNvPr>
          <p:cNvSpPr txBox="1"/>
          <p:nvPr/>
        </p:nvSpPr>
        <p:spPr>
          <a:xfrm>
            <a:off x="6006354" y="1692874"/>
            <a:ext cx="25594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Pipeline</a:t>
            </a:r>
          </a:p>
        </p:txBody>
      </p:sp>
    </p:spTree>
    <p:extLst>
      <p:ext uri="{BB962C8B-B14F-4D97-AF65-F5344CB8AC3E}">
        <p14:creationId xmlns:p14="http://schemas.microsoft.com/office/powerpoint/2010/main" val="17560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0A0FBE07-66BF-4BA1-AD6A-09BD4DD5D200}"/>
              </a:ext>
            </a:extLst>
          </p:cNvPr>
          <p:cNvSpPr/>
          <p:nvPr/>
        </p:nvSpPr>
        <p:spPr>
          <a:xfrm>
            <a:off x="304800" y="3695082"/>
            <a:ext cx="11510682" cy="2194781"/>
          </a:xfrm>
          <a:custGeom>
            <a:avLst/>
            <a:gdLst>
              <a:gd name="connsiteX0" fmla="*/ 0 w 11510682"/>
              <a:gd name="connsiteY0" fmla="*/ 1011389 h 2194781"/>
              <a:gd name="connsiteX1" fmla="*/ 1963271 w 11510682"/>
              <a:gd name="connsiteY1" fmla="*/ 1907859 h 2194781"/>
              <a:gd name="connsiteX2" fmla="*/ 4607859 w 11510682"/>
              <a:gd name="connsiteY2" fmla="*/ 79059 h 2194781"/>
              <a:gd name="connsiteX3" fmla="*/ 6866965 w 11510682"/>
              <a:gd name="connsiteY3" fmla="*/ 2194730 h 2194781"/>
              <a:gd name="connsiteX4" fmla="*/ 8901953 w 11510682"/>
              <a:gd name="connsiteY4" fmla="*/ 7342 h 2194781"/>
              <a:gd name="connsiteX5" fmla="*/ 11510682 w 11510682"/>
              <a:gd name="connsiteY5" fmla="*/ 1620989 h 219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10682" h="2194781">
                <a:moveTo>
                  <a:pt x="0" y="1011389"/>
                </a:moveTo>
                <a:cubicBezTo>
                  <a:pt x="597647" y="1537318"/>
                  <a:pt x="1195295" y="2063247"/>
                  <a:pt x="1963271" y="1907859"/>
                </a:cubicBezTo>
                <a:cubicBezTo>
                  <a:pt x="2731247" y="1752471"/>
                  <a:pt x="3790577" y="31247"/>
                  <a:pt x="4607859" y="79059"/>
                </a:cubicBezTo>
                <a:cubicBezTo>
                  <a:pt x="5425141" y="126871"/>
                  <a:pt x="6151283" y="2206683"/>
                  <a:pt x="6866965" y="2194730"/>
                </a:cubicBezTo>
                <a:cubicBezTo>
                  <a:pt x="7582647" y="2182777"/>
                  <a:pt x="8128000" y="102965"/>
                  <a:pt x="8901953" y="7342"/>
                </a:cubicBezTo>
                <a:cubicBezTo>
                  <a:pt x="9675906" y="-88281"/>
                  <a:pt x="10593294" y="766354"/>
                  <a:pt x="11510682" y="1620989"/>
                </a:cubicBezTo>
              </a:path>
            </a:pathLst>
          </a:cu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25D73A5-1663-45F1-BE91-5B04F40EF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563" y="1042906"/>
            <a:ext cx="8782050" cy="252412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002A32-D105-4B7D-A9DF-CFF8CB80B5B5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6C86DC-0D55-409A-96DE-08320322EA10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Load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FDC5-D7FB-44E7-8D6A-CE2A487E4E0D}"/>
              </a:ext>
            </a:extLst>
          </p:cNvPr>
          <p:cNvSpPr txBox="1"/>
          <p:nvPr/>
        </p:nvSpPr>
        <p:spPr>
          <a:xfrm>
            <a:off x="1600760" y="4548346"/>
            <a:ext cx="15150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 ~ 10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개의 온라인 가맹점 카테고리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7073D2-7E2F-4FFE-916C-C80F504EAD02}"/>
              </a:ext>
            </a:extLst>
          </p:cNvPr>
          <p:cNvSpPr txBox="1"/>
          <p:nvPr/>
        </p:nvSpPr>
        <p:spPr>
          <a:xfrm>
            <a:off x="3817005" y="4314102"/>
            <a:ext cx="2030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고객과 온라인 가맹점 이용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pc="-150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데이터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152C9C-B9E8-4AC0-B6D4-136101A08176}"/>
              </a:ext>
            </a:extLst>
          </p:cNvPr>
          <p:cNvSpPr txBox="1"/>
          <p:nvPr/>
        </p:nvSpPr>
        <p:spPr>
          <a:xfrm>
            <a:off x="6452908" y="4825344"/>
            <a:ext cx="1445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고객 관련 변수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54049F-7566-4746-9AFD-EAB9DE5BDF5B}"/>
              </a:ext>
            </a:extLst>
          </p:cNvPr>
          <p:cNvSpPr txBox="1"/>
          <p:nvPr/>
        </p:nvSpPr>
        <p:spPr>
          <a:xfrm>
            <a:off x="8773928" y="4037102"/>
            <a:ext cx="2408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 범주형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구분 데이터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"/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xlsx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파일을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  <a:sym typeface="Wingdings" panose="05000000000000000000" pitchFamily="2" charset="2"/>
            </a:endParaRPr>
          </a:p>
          <a:p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      csv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파일로 수정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.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23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118554-A1BD-4C60-8BBF-4145DA528E63}"/>
              </a:ext>
            </a:extLst>
          </p:cNvPr>
          <p:cNvSpPr txBox="1"/>
          <p:nvPr/>
        </p:nvSpPr>
        <p:spPr>
          <a:xfrm>
            <a:off x="609601" y="2924587"/>
            <a:ext cx="74586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진행 방향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온라인 가맹점 </a:t>
            </a:r>
            <a:r>
              <a:rPr lang="ko-KR" altLang="en-US" sz="2400" b="1" u="sng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en-US" altLang="ko-KR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0 </a:t>
            </a:r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 </a:t>
            </a:r>
            <a:r>
              <a:rPr lang="en-US" altLang="ko-KR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치환 </a:t>
            </a:r>
            <a:endParaRPr lang="en-US" altLang="ko-KR" sz="2400" b="1" u="sng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이유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가맹점 별이지만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샘플 데이터라 양도 충분하지 않은 데이터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카드사 입장에서 어떤 변수가 영향이 있을지 보고 싶을 지 생각 했을 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합쳐서 온라인 가맹점은 어떤 변수에 카드를 이용하나 라는 생각으로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단순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이용으로 치환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후에 이진분류를 위함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83E071-5744-4D05-BEB9-D6620B653491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78384-0C5B-4D32-BBD5-179237B315DD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Browse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10F8D20-9C9E-48B5-B8F3-F083E2934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1" y="1502376"/>
            <a:ext cx="9601199" cy="85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3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118554-A1BD-4C60-8BBF-4145DA528E63}"/>
              </a:ext>
            </a:extLst>
          </p:cNvPr>
          <p:cNvSpPr txBox="1"/>
          <p:nvPr/>
        </p:nvSpPr>
        <p:spPr>
          <a:xfrm>
            <a:off x="609601" y="1213235"/>
            <a:ext cx="42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불균형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80%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20%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타입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범주형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A2E23C-13BE-4113-B73C-4D212FCDB161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5D5E8E-CB23-47DB-B4C5-9E0891D03FC2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Cleaning ( = Data Preprocess)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77D0D3-B6EA-4318-BE08-ACFEC836D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83" y="2314543"/>
            <a:ext cx="10766611" cy="37349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19BADB-AAB2-4301-9439-18AEEEC54FCF}"/>
              </a:ext>
            </a:extLst>
          </p:cNvPr>
          <p:cNvSpPr txBox="1"/>
          <p:nvPr/>
        </p:nvSpPr>
        <p:spPr>
          <a:xfrm>
            <a:off x="5316071" y="754535"/>
            <a:ext cx="6140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진행방향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모델에서 데이터 불균형 해소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타입 고려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964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9D217-1504-42EA-8D00-4846BA7313C8}"/>
              </a:ext>
            </a:extLst>
          </p:cNvPr>
          <p:cNvSpPr txBox="1"/>
          <p:nvPr/>
        </p:nvSpPr>
        <p:spPr>
          <a:xfrm>
            <a:off x="609601" y="1361990"/>
            <a:ext cx="74586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목적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온라인 가맹점 방문 고객 예측</a:t>
            </a:r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관련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전처리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부족 이유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추측과 마케팅 제안에 시간을 더 쏟았다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b="1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(2.3.1)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선정이유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속도 빠르고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꽤 정확하면서 아까 나눈 범주형 변수와 데이터 불균형까지 커버하는 제일 먼저 생각 난 모델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678191-21CC-488A-84F8-AEFA47845855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E6C8B-EBB5-4C75-B65A-4CE8F48216F0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EDA</a:t>
            </a:r>
          </a:p>
        </p:txBody>
      </p:sp>
    </p:spTree>
    <p:extLst>
      <p:ext uri="{BB962C8B-B14F-4D97-AF65-F5344CB8AC3E}">
        <p14:creationId xmlns:p14="http://schemas.microsoft.com/office/powerpoint/2010/main" val="2766296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97440-BB81-4F47-8AAE-DE9821F20330}"/>
              </a:ext>
            </a:extLst>
          </p:cNvPr>
          <p:cNvSpPr txBox="1"/>
          <p:nvPr/>
        </p:nvSpPr>
        <p:spPr>
          <a:xfrm>
            <a:off x="609601" y="1924435"/>
            <a:ext cx="103909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이진 분류 기법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binary classification)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80%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train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test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데이터로 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단점은 속도가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빠른대신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과적합의 위험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단점 메꾸기 위해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k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겹의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교차검증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한다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학습 목적이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이진분류니까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오답에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패널티를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더 주는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binary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logloss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손실함수 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auc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나중에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 나뉘어야 하기 때문에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소수점있는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auc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의미없다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Baseline Model</a:t>
            </a:r>
          </a:p>
        </p:txBody>
      </p:sp>
    </p:spTree>
    <p:extLst>
      <p:ext uri="{BB962C8B-B14F-4D97-AF65-F5344CB8AC3E}">
        <p14:creationId xmlns:p14="http://schemas.microsoft.com/office/powerpoint/2010/main" val="399227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ED946F0-DBC8-48EF-872F-7B3A7BF1B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53" y="453043"/>
            <a:ext cx="11185238" cy="593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14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97440-BB81-4F47-8AAE-DE9821F20330}"/>
              </a:ext>
            </a:extLst>
          </p:cNvPr>
          <p:cNvSpPr txBox="1"/>
          <p:nvPr/>
        </p:nvSpPr>
        <p:spPr>
          <a:xfrm>
            <a:off x="609601" y="1413447"/>
            <a:ext cx="10390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교차검증 중 제일 좋았던 첫번째 모델을 최종 모델로 하고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test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예측 및 전체 예측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Predict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B45AB35-1AA0-47C7-9F44-0208B66DB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1" y="2684736"/>
            <a:ext cx="10892117" cy="352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9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805</Words>
  <Application>Microsoft Office PowerPoint</Application>
  <PresentationFormat>와이드스크린</PresentationFormat>
  <Paragraphs>174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Arial</vt:lpstr>
      <vt:lpstr>Noto Sans CJK KR Regular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창현</dc:creator>
  <cp:lastModifiedBy>황 창현</cp:lastModifiedBy>
  <cp:revision>40</cp:revision>
  <dcterms:created xsi:type="dcterms:W3CDTF">2020-09-20T03:40:44Z</dcterms:created>
  <dcterms:modified xsi:type="dcterms:W3CDTF">2020-09-20T10:17:27Z</dcterms:modified>
</cp:coreProperties>
</file>

<file path=docProps/thumbnail.jpeg>
</file>